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2520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69F2-7394-483F-8F94-30A3455886B7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9C2-7157-4B49-B5E2-3CDF31FBE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69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69F2-7394-483F-8F94-30A3455886B7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79C2-7157-4B49-B5E2-3CDF31FBE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7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10000"/>
              </a:spcBef>
            </a:pPr>
            <a:r>
              <a:rPr lang="en-US" altLang="zh-TW" sz="2400" smtClean="0">
                <a:solidFill>
                  <a:srgbClr val="006666"/>
                </a:solidFill>
              </a:rPr>
              <a:t>Age group and gender of reported HIV infection  </a:t>
            </a:r>
            <a:br>
              <a:rPr lang="en-US" altLang="zh-TW" sz="2400" smtClean="0">
                <a:solidFill>
                  <a:srgbClr val="006666"/>
                </a:solidFill>
              </a:rPr>
            </a:br>
            <a:r>
              <a:rPr lang="zh-TW" altLang="en-US" sz="2200" smtClean="0">
                <a:solidFill>
                  <a:srgbClr val="006666"/>
                </a:solidFill>
              </a:rPr>
              <a:t>感染愛滋病病毒人士之年齡及性別分布</a:t>
            </a:r>
            <a:br>
              <a:rPr lang="zh-TW" altLang="en-US" sz="2200" smtClean="0">
                <a:solidFill>
                  <a:srgbClr val="006666"/>
                </a:solidFill>
              </a:rPr>
            </a:br>
            <a:r>
              <a:rPr lang="en-US" altLang="zh-TW" sz="2200" smtClean="0">
                <a:solidFill>
                  <a:srgbClr val="0000CC"/>
                </a:solidFill>
              </a:rPr>
              <a:t>1984 – March </a:t>
            </a:r>
            <a:r>
              <a:rPr lang="sv-SE" altLang="zh-TW" sz="2200" smtClean="0">
                <a:solidFill>
                  <a:srgbClr val="0000CC"/>
                </a:solidFill>
              </a:rPr>
              <a:t>2021 (N=10886</a:t>
            </a:r>
            <a:r>
              <a:rPr lang="en-US" altLang="zh-TW" sz="2200" smtClean="0">
                <a:solidFill>
                  <a:srgbClr val="0000CC"/>
                </a:solidFill>
              </a:rPr>
              <a:t>)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400" smtClean="0">
                <a:solidFill>
                  <a:srgbClr val="006666"/>
                </a:solidFill>
              </a:rPr>
              <a:t>Route of transmission of HIV infection</a:t>
            </a:r>
            <a:br>
              <a:rPr lang="en-US" altLang="zh-TW" sz="2400" smtClean="0">
                <a:solidFill>
                  <a:srgbClr val="006666"/>
                </a:solidFill>
              </a:rPr>
            </a:br>
            <a:r>
              <a:rPr lang="zh-TW" altLang="en-US" sz="2200" smtClean="0">
                <a:solidFill>
                  <a:srgbClr val="006666"/>
                </a:solidFill>
              </a:rPr>
              <a:t>香港每年感染愛滋病病毒人士之傳染途徑分布</a:t>
            </a:r>
            <a:r>
              <a:rPr lang="zh-TW" altLang="en-US" sz="2200" smtClean="0">
                <a:solidFill>
                  <a:srgbClr val="0000CC"/>
                </a:solidFill>
                <a:latin typeface="華康中黑體"/>
              </a:rPr>
              <a:t/>
            </a:r>
            <a:br>
              <a:rPr lang="zh-TW" altLang="en-US" sz="2200" smtClean="0">
                <a:solidFill>
                  <a:srgbClr val="0000CC"/>
                </a:solidFill>
                <a:latin typeface="華康中黑體"/>
              </a:rPr>
            </a:br>
            <a:r>
              <a:rPr lang="en-US" altLang="zh-TW" sz="2200" smtClean="0">
                <a:solidFill>
                  <a:srgbClr val="0000CC"/>
                </a:solidFill>
              </a:rPr>
              <a:t>1984 – March </a:t>
            </a:r>
            <a:r>
              <a:rPr lang="nb-NO" altLang="zh-TW" sz="2200" smtClean="0">
                <a:solidFill>
                  <a:srgbClr val="0000CC"/>
                </a:solidFill>
              </a:rPr>
              <a:t>2021, Hong Kong (</a:t>
            </a:r>
            <a:r>
              <a:rPr lang="sv-SE" altLang="zh-TW" sz="2200" smtClean="0">
                <a:solidFill>
                  <a:srgbClr val="0000CC"/>
                </a:solidFill>
              </a:rPr>
              <a:t>N=10886</a:t>
            </a:r>
            <a:r>
              <a:rPr lang="nb-NO" altLang="zh-TW" sz="2200" smtClean="0">
                <a:solidFill>
                  <a:srgbClr val="0000CC"/>
                </a:solidFill>
              </a:rPr>
              <a:t>)</a:t>
            </a:r>
            <a:endParaRPr lang="en-US" altLang="zh-TW" sz="2200" dirty="0" smtClean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00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zh-TW" sz="2400" smtClean="0">
                <a:solidFill>
                  <a:srgbClr val="006666"/>
                </a:solidFill>
              </a:rPr>
              <a:t>Route of transmission of HIV infection (cases with reported route of transmission)</a:t>
            </a:r>
            <a:br>
              <a:rPr lang="en-US" altLang="zh-TW" sz="2400" smtClean="0">
                <a:solidFill>
                  <a:srgbClr val="006666"/>
                </a:solidFill>
              </a:rPr>
            </a:br>
            <a:r>
              <a:rPr lang="zh-TW" altLang="en-US" sz="2200" smtClean="0">
                <a:solidFill>
                  <a:srgbClr val="006666"/>
                </a:solidFill>
              </a:rPr>
              <a:t>香港每年感染愛滋病病毒人士之傳染途徑分布 </a:t>
            </a:r>
            <a:r>
              <a:rPr lang="en-US" altLang="zh-TW" sz="2200" smtClean="0">
                <a:solidFill>
                  <a:srgbClr val="006666"/>
                </a:solidFill>
              </a:rPr>
              <a:t>(</a:t>
            </a:r>
            <a:r>
              <a:rPr lang="zh-TW" altLang="en-US" sz="2200" smtClean="0">
                <a:solidFill>
                  <a:srgbClr val="006666"/>
                </a:solidFill>
              </a:rPr>
              <a:t>有</a:t>
            </a:r>
            <a:r>
              <a:rPr lang="zh-TW" altLang="zh-TW" sz="2200" smtClean="0">
                <a:solidFill>
                  <a:srgbClr val="006666"/>
                </a:solidFill>
              </a:rPr>
              <a:t>呈報</a:t>
            </a:r>
            <a:r>
              <a:rPr lang="zh-TW" altLang="en-US" sz="2200" smtClean="0">
                <a:solidFill>
                  <a:srgbClr val="006666"/>
                </a:solidFill>
              </a:rPr>
              <a:t>傳染途徑</a:t>
            </a:r>
            <a:r>
              <a:rPr lang="zh-TW" altLang="zh-TW" sz="2200" smtClean="0">
                <a:solidFill>
                  <a:srgbClr val="006666"/>
                </a:solidFill>
              </a:rPr>
              <a:t>個案</a:t>
            </a:r>
            <a:r>
              <a:rPr lang="en-US" altLang="zh-TW" sz="2200" smtClean="0">
                <a:solidFill>
                  <a:srgbClr val="006666"/>
                </a:solidFill>
              </a:rPr>
              <a:t>)</a:t>
            </a:r>
            <a:r>
              <a:rPr lang="zh-TW" altLang="en-US" sz="2200" smtClean="0">
                <a:solidFill>
                  <a:srgbClr val="0000CC"/>
                </a:solidFill>
                <a:latin typeface="華康中黑體"/>
              </a:rPr>
              <a:t/>
            </a:r>
            <a:br>
              <a:rPr lang="zh-TW" altLang="en-US" sz="2200" smtClean="0">
                <a:solidFill>
                  <a:srgbClr val="0000CC"/>
                </a:solidFill>
                <a:latin typeface="華康中黑體"/>
              </a:rPr>
            </a:br>
            <a:r>
              <a:rPr lang="en-US" altLang="zh-TW" sz="2200" smtClean="0">
                <a:solidFill>
                  <a:srgbClr val="0000CC"/>
                </a:solidFill>
              </a:rPr>
              <a:t>1984 – March </a:t>
            </a:r>
            <a:r>
              <a:rPr lang="nb-NO" altLang="zh-TW" sz="2200" smtClean="0">
                <a:solidFill>
                  <a:srgbClr val="0000CC"/>
                </a:solidFill>
              </a:rPr>
              <a:t>2021, Hong Kong (N=9135)</a:t>
            </a:r>
            <a:endParaRPr lang="en-US" altLang="zh-TW" sz="2200" dirty="0" smtClean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06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zh-TW" sz="2400" smtClean="0">
                <a:solidFill>
                  <a:srgbClr val="006666"/>
                </a:solidFill>
              </a:rPr>
              <a:t>Source of referral of HIV infection</a:t>
            </a:r>
            <a:br>
              <a:rPr lang="en-US" altLang="zh-TW" sz="2400" smtClean="0">
                <a:solidFill>
                  <a:srgbClr val="006666"/>
                </a:solidFill>
              </a:rPr>
            </a:br>
            <a:r>
              <a:rPr lang="zh-TW" altLang="en-US" sz="2200" smtClean="0">
                <a:solidFill>
                  <a:srgbClr val="006666"/>
                </a:solidFill>
              </a:rPr>
              <a:t>香港每年感染愛滋病病毒人士之轉介</a:t>
            </a:r>
            <a:r>
              <a:rPr lang="en-US" altLang="zh-TW" sz="2200" smtClean="0">
                <a:solidFill>
                  <a:srgbClr val="006666"/>
                </a:solidFill>
              </a:rPr>
              <a:t/>
            </a:r>
            <a:br>
              <a:rPr lang="en-US" altLang="zh-TW" sz="2200" smtClean="0">
                <a:solidFill>
                  <a:srgbClr val="006666"/>
                </a:solidFill>
              </a:rPr>
            </a:br>
            <a:r>
              <a:rPr lang="zh-TW" altLang="en-US" sz="2200" smtClean="0">
                <a:solidFill>
                  <a:srgbClr val="006666"/>
                </a:solidFill>
              </a:rPr>
              <a:t>來源分布</a:t>
            </a:r>
            <a:br>
              <a:rPr lang="zh-TW" altLang="en-US" sz="2200" smtClean="0">
                <a:solidFill>
                  <a:srgbClr val="006666"/>
                </a:solidFill>
              </a:rPr>
            </a:br>
            <a:r>
              <a:rPr lang="en-US" altLang="zh-TW" sz="2200" smtClean="0">
                <a:solidFill>
                  <a:srgbClr val="0000CC"/>
                </a:solidFill>
              </a:rPr>
              <a:t>1984 – March 2021 (</a:t>
            </a:r>
            <a:r>
              <a:rPr lang="sv-SE" altLang="zh-TW" sz="2200" smtClean="0">
                <a:solidFill>
                  <a:srgbClr val="0000CC"/>
                </a:solidFill>
              </a:rPr>
              <a:t>N=10886</a:t>
            </a:r>
            <a:r>
              <a:rPr lang="en-US" altLang="zh-TW" sz="2200" smtClean="0">
                <a:solidFill>
                  <a:srgbClr val="0000CC"/>
                </a:solidFill>
              </a:rPr>
              <a:t>)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41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400" smtClean="0">
                <a:solidFill>
                  <a:srgbClr val="006666"/>
                </a:solidFill>
              </a:rPr>
              <a:t>Suspected location of HIV infection</a:t>
            </a:r>
            <a:r>
              <a:rPr lang="en-US" altLang="zh-TW" sz="2400" smtClean="0"/>
              <a:t> </a:t>
            </a:r>
            <a:br>
              <a:rPr lang="en-US" altLang="zh-TW" sz="2400" smtClean="0"/>
            </a:br>
            <a:r>
              <a:rPr lang="zh-TW" altLang="en-US" sz="2200" smtClean="0">
                <a:solidFill>
                  <a:srgbClr val="006666"/>
                </a:solidFill>
              </a:rPr>
              <a:t>估計感染愛滋病病毒地區</a:t>
            </a:r>
            <a:br>
              <a:rPr lang="zh-TW" altLang="en-US" sz="2200" smtClean="0">
                <a:solidFill>
                  <a:srgbClr val="006666"/>
                </a:solidFill>
              </a:rPr>
            </a:br>
            <a:r>
              <a:rPr lang="en-US" altLang="zh-TW" sz="2200" smtClean="0">
                <a:solidFill>
                  <a:srgbClr val="0000CC"/>
                </a:solidFill>
              </a:rPr>
              <a:t>2006 – March 2021 (N=8061)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4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006666"/>
                </a:solidFill>
              </a:rPr>
              <a:t>HIV – routes of transmission</a:t>
            </a:r>
            <a:r>
              <a:rPr lang="en-US" altLang="zh-TW" sz="3200" smtClean="0">
                <a:solidFill>
                  <a:srgbClr val="006666"/>
                </a:solidFill>
              </a:rPr>
              <a:t/>
            </a:r>
            <a:br>
              <a:rPr lang="en-US" altLang="zh-TW" sz="3200" smtClean="0">
                <a:solidFill>
                  <a:srgbClr val="006666"/>
                </a:solidFill>
              </a:rPr>
            </a:br>
            <a:r>
              <a:rPr lang="zh-TW" altLang="en-US" sz="3400" smtClean="0">
                <a:solidFill>
                  <a:srgbClr val="006666"/>
                </a:solidFill>
              </a:rPr>
              <a:t>愛滋病病毒的傳播途徑</a:t>
            </a:r>
            <a:endParaRPr lang="zh-TW" altLang="en-US" sz="3400" dirty="0" smtClean="0">
              <a:solidFill>
                <a:srgbClr val="006666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400" smtClean="0">
                <a:solidFill>
                  <a:schemeClr val="hlink"/>
                </a:solidFill>
              </a:rPr>
              <a:t>AIDS – defining illnesses </a:t>
            </a:r>
            <a:br>
              <a:rPr lang="en-US" altLang="zh-TW" sz="2400" smtClean="0">
                <a:solidFill>
                  <a:schemeClr val="hlink"/>
                </a:solidFill>
              </a:rPr>
            </a:br>
            <a:r>
              <a:rPr lang="zh-TW" altLang="en-US" sz="2200" smtClean="0">
                <a:solidFill>
                  <a:schemeClr val="hlink"/>
                </a:solidFill>
              </a:rPr>
              <a:t>愛滋病界定疾病</a:t>
            </a:r>
            <a:br>
              <a:rPr lang="zh-TW" altLang="en-US" sz="2200" smtClean="0">
                <a:solidFill>
                  <a:schemeClr val="hlink"/>
                </a:solidFill>
              </a:rPr>
            </a:br>
            <a:r>
              <a:rPr lang="en-US" altLang="zh-TW" sz="2200" smtClean="0">
                <a:solidFill>
                  <a:srgbClr val="0033CC"/>
                </a:solidFill>
              </a:rPr>
              <a:t>1985 – March </a:t>
            </a:r>
            <a:r>
              <a:rPr lang="nb-NO" altLang="zh-TW" sz="2200" smtClean="0">
                <a:solidFill>
                  <a:srgbClr val="0033CC"/>
                </a:solidFill>
              </a:rPr>
              <a:t>2021 (N=2254)</a:t>
            </a:r>
            <a:endParaRPr lang="en-US" altLang="zh-TW" sz="2200" dirty="0" smtClean="0">
              <a:solidFill>
                <a:srgbClr val="0033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300" smtClean="0">
                <a:solidFill>
                  <a:schemeClr val="hlink"/>
                </a:solidFill>
              </a:rPr>
              <a:t>Among reports of AIDS, few happened at more than 3 months after diagnosis (2006 – March 2021)</a:t>
            </a:r>
            <a:br>
              <a:rPr lang="en-US" altLang="zh-TW" sz="2300" smtClean="0">
                <a:solidFill>
                  <a:schemeClr val="hlink"/>
                </a:solidFill>
              </a:rPr>
            </a:br>
            <a:r>
              <a:rPr lang="en-US" altLang="zh-TW" sz="800" smtClean="0">
                <a:solidFill>
                  <a:schemeClr val="hlink"/>
                </a:solidFill>
              </a:rPr>
              <a:t>                     </a:t>
            </a:r>
            <a:r>
              <a:rPr lang="en-US" altLang="zh-TW" sz="2300" smtClean="0">
                <a:solidFill>
                  <a:schemeClr val="hlink"/>
                </a:solidFill>
              </a:rPr>
              <a:t/>
            </a:r>
            <a:br>
              <a:rPr lang="en-US" altLang="zh-TW" sz="2300" smtClean="0">
                <a:solidFill>
                  <a:schemeClr val="hlink"/>
                </a:solidFill>
              </a:rPr>
            </a:br>
            <a:r>
              <a:rPr lang="zh-CN" altLang="en-US" sz="2300" smtClean="0">
                <a:solidFill>
                  <a:schemeClr val="hlink"/>
                </a:solidFill>
              </a:rPr>
              <a:t>已發病成為</a:t>
            </a:r>
            <a:r>
              <a:rPr lang="zh-TW" altLang="en-US" sz="2300" smtClean="0">
                <a:solidFill>
                  <a:schemeClr val="hlink"/>
                </a:solidFill>
              </a:rPr>
              <a:t>愛滋病</a:t>
            </a:r>
            <a:r>
              <a:rPr lang="zh-CN" altLang="en-US" sz="2300" smtClean="0">
                <a:solidFill>
                  <a:schemeClr val="hlink"/>
                </a:solidFill>
              </a:rPr>
              <a:t>患者的</a:t>
            </a:r>
            <a:r>
              <a:rPr lang="zh-TW" altLang="en-US" sz="2300" smtClean="0">
                <a:solidFill>
                  <a:schemeClr val="hlink"/>
                </a:solidFill>
              </a:rPr>
              <a:t>個案中</a:t>
            </a:r>
            <a:r>
              <a:rPr lang="zh-CN" altLang="en-US" sz="2300" smtClean="0">
                <a:solidFill>
                  <a:schemeClr val="hlink"/>
                </a:solidFill>
              </a:rPr>
              <a:t>，很少是在確診超過三個月後發生</a:t>
            </a:r>
            <a:r>
              <a:rPr lang="en-US" altLang="zh-CN" sz="2300" smtClean="0">
                <a:solidFill>
                  <a:schemeClr val="hlink"/>
                </a:solidFill>
              </a:rPr>
              <a:t/>
            </a:r>
            <a:br>
              <a:rPr lang="en-US" altLang="zh-CN" sz="2300" smtClean="0">
                <a:solidFill>
                  <a:schemeClr val="hlink"/>
                </a:solidFill>
              </a:rPr>
            </a:br>
            <a:r>
              <a:rPr lang="en-US" altLang="zh-CN" sz="2300" smtClean="0">
                <a:solidFill>
                  <a:schemeClr val="hlink"/>
                </a:solidFill>
              </a:rPr>
              <a:t>(</a:t>
            </a:r>
            <a:r>
              <a:rPr lang="en-US" altLang="zh-TW" sz="2300" smtClean="0">
                <a:solidFill>
                  <a:schemeClr val="hlink"/>
                </a:solidFill>
              </a:rPr>
              <a:t>2006</a:t>
            </a:r>
            <a:r>
              <a:rPr lang="zh-TW" altLang="en-US" sz="2300" smtClean="0">
                <a:solidFill>
                  <a:schemeClr val="hlink"/>
                </a:solidFill>
              </a:rPr>
              <a:t>年</a:t>
            </a:r>
            <a:r>
              <a:rPr lang="en-US" altLang="zh-TW" sz="2300" smtClean="0">
                <a:solidFill>
                  <a:schemeClr val="hlink"/>
                </a:solidFill>
              </a:rPr>
              <a:t> – 2021</a:t>
            </a:r>
            <a:r>
              <a:rPr lang="zh-TW" altLang="en-US" sz="2300" smtClean="0">
                <a:solidFill>
                  <a:schemeClr val="hlink"/>
                </a:solidFill>
              </a:rPr>
              <a:t>年</a:t>
            </a:r>
            <a:r>
              <a:rPr lang="en-US" altLang="zh-TW" sz="2300" smtClean="0">
                <a:solidFill>
                  <a:schemeClr val="hlink"/>
                </a:solidFill>
              </a:rPr>
              <a:t>3</a:t>
            </a:r>
            <a:r>
              <a:rPr lang="zh-TW" altLang="en-US" sz="2300" smtClean="0">
                <a:solidFill>
                  <a:schemeClr val="hlink"/>
                </a:solidFill>
              </a:rPr>
              <a:t>月</a:t>
            </a:r>
            <a:r>
              <a:rPr lang="en-US" altLang="zh-TW" sz="2300" smtClean="0">
                <a:solidFill>
                  <a:schemeClr val="hlink"/>
                </a:solidFill>
              </a:rPr>
              <a:t>) </a:t>
            </a:r>
            <a:endParaRPr lang="en-US" altLang="zh-TW" sz="2300" dirty="0" smtClean="0">
              <a:solidFill>
                <a:schemeClr val="hlink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200" smtClean="0">
                <a:solidFill>
                  <a:srgbClr val="008080"/>
                </a:solidFill>
              </a:rPr>
              <a:t>HIV situation in 1</a:t>
            </a:r>
            <a:r>
              <a:rPr lang="en-US" altLang="zh-TW" sz="3200" baseline="30000" smtClean="0">
                <a:solidFill>
                  <a:srgbClr val="008080"/>
                </a:solidFill>
              </a:rPr>
              <a:t>st</a:t>
            </a:r>
            <a:r>
              <a:rPr lang="en-US" altLang="zh-TW" sz="3200" smtClean="0">
                <a:solidFill>
                  <a:srgbClr val="008080"/>
                </a:solidFill>
              </a:rPr>
              <a:t> quarter 2021 at a glance</a:t>
            </a:r>
            <a:br>
              <a:rPr lang="en-US" altLang="zh-TW" sz="3200" smtClean="0">
                <a:solidFill>
                  <a:srgbClr val="008080"/>
                </a:solidFill>
              </a:rPr>
            </a:br>
            <a:r>
              <a:rPr lang="zh-TW" altLang="en-US" sz="2800" smtClean="0">
                <a:solidFill>
                  <a:srgbClr val="008080"/>
                </a:solidFill>
              </a:rPr>
              <a:t>二零二一年第一季愛滋病流行情況一覽</a:t>
            </a:r>
            <a:endParaRPr lang="zh-TW" altLang="en-US" sz="2800" dirty="0" smtClean="0">
              <a:solidFill>
                <a:srgbClr val="008080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9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3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006666"/>
                </a:solidFill>
              </a:rPr>
              <a:t>HIV antibodies testing </a:t>
            </a:r>
            <a:br>
              <a:rPr lang="en-US" altLang="zh-TW" smtClean="0">
                <a:solidFill>
                  <a:srgbClr val="006666"/>
                </a:solidFill>
              </a:rPr>
            </a:br>
            <a:r>
              <a:rPr lang="zh-TW" altLang="en-US" smtClean="0">
                <a:solidFill>
                  <a:srgbClr val="006666"/>
                </a:solidFill>
              </a:rPr>
              <a:t>愛滋病病毒抗體測試</a:t>
            </a:r>
            <a:endParaRPr lang="en-US" altLang="zh-TW" dirty="0" smtClean="0">
              <a:solidFill>
                <a:srgbClr val="006666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006666"/>
                </a:solidFill>
              </a:rPr>
              <a:t>Window period</a:t>
            </a:r>
            <a:r>
              <a:rPr lang="en-US" altLang="zh-TW" sz="3200" smtClean="0">
                <a:solidFill>
                  <a:srgbClr val="006666"/>
                </a:solidFill>
              </a:rPr>
              <a:t> </a:t>
            </a:r>
            <a:br>
              <a:rPr lang="en-US" altLang="zh-TW" sz="3200" smtClean="0">
                <a:solidFill>
                  <a:srgbClr val="006666"/>
                </a:solidFill>
              </a:rPr>
            </a:br>
            <a:r>
              <a:rPr lang="zh-TW" altLang="en-US" sz="3400" smtClean="0">
                <a:solidFill>
                  <a:srgbClr val="006666"/>
                </a:solidFill>
              </a:rPr>
              <a:t>空窗期</a:t>
            </a: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600" smtClean="0">
                <a:solidFill>
                  <a:srgbClr val="006666"/>
                </a:solidFill>
              </a:rPr>
              <a:t>Annual HIV/AIDS Statistics</a:t>
            </a:r>
            <a:r>
              <a:rPr lang="en-US" altLang="zh-TW" sz="2400" smtClean="0">
                <a:solidFill>
                  <a:srgbClr val="006666"/>
                </a:solidFill>
              </a:rPr>
              <a:t/>
            </a:r>
            <a:br>
              <a:rPr lang="en-US" altLang="zh-TW" sz="2400" smtClean="0">
                <a:solidFill>
                  <a:srgbClr val="006666"/>
                </a:solidFill>
              </a:rPr>
            </a:br>
            <a:r>
              <a:rPr lang="zh-TW" altLang="en-US" sz="2400" smtClean="0">
                <a:solidFill>
                  <a:srgbClr val="006666"/>
                </a:solidFill>
              </a:rPr>
              <a:t>香港每年愛滋病病毒感染及愛滋病統計</a:t>
            </a:r>
            <a:br>
              <a:rPr lang="zh-TW" altLang="en-US" sz="2400" smtClean="0">
                <a:solidFill>
                  <a:srgbClr val="006666"/>
                </a:solidFill>
              </a:rPr>
            </a:br>
            <a:r>
              <a:rPr kumimoji="0" lang="en-US" altLang="zh-TW" sz="2400" smtClean="0">
                <a:solidFill>
                  <a:srgbClr val="0000CC"/>
                </a:solidFill>
              </a:rPr>
              <a:t>1984 – March 2021</a:t>
            </a:r>
            <a:r>
              <a:rPr kumimoji="0" lang="zh-TW" altLang="zh-TW" sz="2400" smtClean="0">
                <a:solidFill>
                  <a:srgbClr val="0000CC"/>
                </a:solidFill>
              </a:rPr>
              <a:t>, </a:t>
            </a:r>
            <a:r>
              <a:rPr kumimoji="0" lang="en-US" altLang="zh-TW" sz="2400" smtClean="0">
                <a:solidFill>
                  <a:srgbClr val="0000CC"/>
                </a:solidFill>
              </a:rPr>
              <a:t>Hong Kong (N=10886/2254)</a:t>
            </a:r>
            <a:endParaRPr kumimoji="0" lang="en-US" altLang="zh-TW" sz="2400" dirty="0" smtClean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3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2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</Words>
  <Application>Microsoft Office PowerPoint</Application>
  <PresentationFormat>如螢幕大小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PowerPoint 簡報</vt:lpstr>
      <vt:lpstr>HIV – routes of transmission 愛滋病病毒的傳播途徑</vt:lpstr>
      <vt:lpstr>HIV antibodies testing  愛滋病病毒抗體測試</vt:lpstr>
      <vt:lpstr>Window period  空窗期</vt:lpstr>
      <vt:lpstr>PowerPoint 簡報</vt:lpstr>
      <vt:lpstr>PowerPoint 簡報</vt:lpstr>
      <vt:lpstr>Annual HIV/AIDS Statistics 香港每年愛滋病病毒感染及愛滋病統計 1984 – March 2021, Hong Kong (N=10886/2254)</vt:lpstr>
      <vt:lpstr>PowerPoint 簡報</vt:lpstr>
      <vt:lpstr>PowerPoint 簡報</vt:lpstr>
      <vt:lpstr>Age group and gender of reported HIV infection   感染愛滋病病毒人士之年齡及性別分布 1984 – March 2021 (N=10886)</vt:lpstr>
      <vt:lpstr>PowerPoint 簡報</vt:lpstr>
      <vt:lpstr>Route of transmission of HIV infection 香港每年感染愛滋病病毒人士之傳染途徑分布 1984 – March 2021, Hong Kong (N=10886)</vt:lpstr>
      <vt:lpstr>Route of transmission of HIV infection (cases with reported route of transmission) 香港每年感染愛滋病病毒人士之傳染途徑分布 (有呈報傳染途徑個案) 1984 – March 2021, Hong Kong (N=9135)</vt:lpstr>
      <vt:lpstr>Source of referral of HIV infection 香港每年感染愛滋病病毒人士之轉介 來源分布 1984 – March 2021 (N=10886)</vt:lpstr>
      <vt:lpstr>PowerPoint 簡報</vt:lpstr>
      <vt:lpstr>Suspected location of HIV infection  估計感染愛滋病病毒地區 2006 – March 2021 (N=8061)</vt:lpstr>
      <vt:lpstr>PowerPoint 簡報</vt:lpstr>
      <vt:lpstr>PowerPoint 簡報</vt:lpstr>
      <vt:lpstr>PowerPoint 簡報</vt:lpstr>
      <vt:lpstr>AIDS – defining illnesses  愛滋病界定疾病 1985 – March 2021 (N=2254)</vt:lpstr>
      <vt:lpstr>PowerPoint 簡報</vt:lpstr>
      <vt:lpstr>Among reports of AIDS, few happened at more than 3 months after diagnosis (2006 – March 2021)                       已發病成為愛滋病患者的個案中，很少是在確診超過三個月後發生 (2006年 – 2021年3月) </vt:lpstr>
      <vt:lpstr>HIV situation in 1st quarter 2021 at a glance 二零二一年第一季愛滋病流行情況一覽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Centre for Health Protection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conference on 25 May 2021 二零二一年五月二十五日新聞發佈會</dc:title>
  <dc:creator>SPP surveillance Team;Centre for Health Protection;Department of Health</dc:creator>
  <cp:keywords>HIV/AIDS situation 愛滋病病毒感染情況</cp:keywords>
  <cp:lastModifiedBy>Shirry</cp:lastModifiedBy>
  <cp:revision>2</cp:revision>
  <dcterms:created xsi:type="dcterms:W3CDTF">2021-05-24T08:31:40Z</dcterms:created>
  <dcterms:modified xsi:type="dcterms:W3CDTF">2021-05-25T02:25:04Z</dcterms:modified>
</cp:coreProperties>
</file>